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Nunito"/>
      <p:regular r:id="rId30"/>
      <p:bold r:id="rId31"/>
      <p:italic r:id="rId32"/>
      <p:boldItalic r:id="rId33"/>
    </p:embeddedFont>
    <p:embeddedFont>
      <p:font typeface="Maven Pro"/>
      <p:regular r:id="rId34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-bold.fntdata"/><Relationship Id="rId30" Type="http://schemas.openxmlformats.org/officeDocument/2006/relationships/font" Target="fonts/Nunito-regular.fntdata"/><Relationship Id="rId11" Type="http://schemas.openxmlformats.org/officeDocument/2006/relationships/slide" Target="slides/slide6.xml"/><Relationship Id="rId33" Type="http://schemas.openxmlformats.org/officeDocument/2006/relationships/font" Target="fonts/Nunito-boldItalic.fntdata"/><Relationship Id="rId10" Type="http://schemas.openxmlformats.org/officeDocument/2006/relationships/slide" Target="slides/slide5.xml"/><Relationship Id="rId32" Type="http://schemas.openxmlformats.org/officeDocument/2006/relationships/font" Target="fonts/Nunito-italic.fntdata"/><Relationship Id="rId13" Type="http://schemas.openxmlformats.org/officeDocument/2006/relationships/slide" Target="slides/slide8.xml"/><Relationship Id="rId35" Type="http://schemas.openxmlformats.org/officeDocument/2006/relationships/font" Target="fonts/MavenPro-bold.fntdata"/><Relationship Id="rId12" Type="http://schemas.openxmlformats.org/officeDocument/2006/relationships/slide" Target="slides/slide7.xml"/><Relationship Id="rId34" Type="http://schemas.openxmlformats.org/officeDocument/2006/relationships/font" Target="fonts/MavenPro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5f36614287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5f36614287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41afbe30c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41afbe30c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5988a0d3c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5988a0d3c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5f36614287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5f36614287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5988a0d3cd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5988a0d3cd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5f36614287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5f36614287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41afbe30c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41afbe30c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41afbe30cd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41afbe30cd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41afbe30cd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41afbe30cd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41afbe30cd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41afbe30cd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5987ce0da4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5987ce0da4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41afbe30cd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41afbe30cd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41afbe30cd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41afbe30cd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41afbe30cd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41afbe30cd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5f36614287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5f36614287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5988a0d3cd_1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5988a0d3cd_1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5987ce0da4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5987ce0da4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5988a0d3cd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5988a0d3cd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5f3661428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5f3661428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988a0d3cd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5988a0d3cd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5988a0d3cd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5988a0d3cd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5988a0d3c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5988a0d3c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5f36614287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5f3661428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7.png"/><Relationship Id="rId4" Type="http://schemas.openxmlformats.org/officeDocument/2006/relationships/image" Target="../media/image20.png"/><Relationship Id="rId5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png"/><Relationship Id="rId4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3.jpg"/><Relationship Id="rId5" Type="http://schemas.openxmlformats.org/officeDocument/2006/relationships/image" Target="../media/image5.jpg"/><Relationship Id="rId6" Type="http://schemas.openxmlformats.org/officeDocument/2006/relationships/image" Target="../media/image7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png"/><Relationship Id="rId4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8.png"/><Relationship Id="rId4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27.pn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idx="1" type="subTitle"/>
          </p:nvPr>
        </p:nvSpPr>
        <p:spPr>
          <a:xfrm>
            <a:off x="159900" y="3114475"/>
            <a:ext cx="3694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000000"/>
                </a:solidFill>
              </a:rPr>
              <a:t>ALUMNO: </a:t>
            </a:r>
            <a:r>
              <a:rPr lang="es-419">
                <a:solidFill>
                  <a:srgbClr val="000000"/>
                </a:solidFill>
              </a:rPr>
              <a:t>Ing. Juan Pablo M</a:t>
            </a:r>
            <a:r>
              <a:rPr lang="es-419">
                <a:solidFill>
                  <a:srgbClr val="000000"/>
                </a:solidFill>
              </a:rPr>
              <a:t>enditto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3"/>
          <p:cNvSpPr txBox="1"/>
          <p:nvPr>
            <p:ph type="ctrTitle"/>
          </p:nvPr>
        </p:nvSpPr>
        <p:spPr>
          <a:xfrm>
            <a:off x="159900" y="690075"/>
            <a:ext cx="9144000" cy="231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>
                <a:latin typeface="Calibri"/>
                <a:ea typeface="Calibri"/>
                <a:cs typeface="Calibri"/>
                <a:sym typeface="Calibri"/>
              </a:rPr>
              <a:t>Curso de Especialización en Sistemas Embebidos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s-419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Sistemas de Comunicaciones en Sistemas Embebidos</a:t>
            </a:r>
            <a:endParaRPr/>
          </a:p>
        </p:txBody>
      </p:sp>
      <p:sp>
        <p:nvSpPr>
          <p:cNvPr id="279" name="Google Shape;279;p13"/>
          <p:cNvSpPr txBox="1"/>
          <p:nvPr>
            <p:ph idx="1" type="subTitle"/>
          </p:nvPr>
        </p:nvSpPr>
        <p:spPr>
          <a:xfrm>
            <a:off x="159900" y="3748675"/>
            <a:ext cx="5348100" cy="12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000000"/>
                </a:solidFill>
              </a:rPr>
              <a:t>DOCENTES</a:t>
            </a:r>
            <a:r>
              <a:rPr lang="es-419">
                <a:solidFill>
                  <a:srgbClr val="000000"/>
                </a:solidFill>
              </a:rPr>
              <a:t>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000000"/>
                </a:solidFill>
              </a:rPr>
              <a:t>                      Esp. Ing Eric PERNIA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000000"/>
                </a:solidFill>
              </a:rPr>
              <a:t>                      Dr. Ing. Pablo GOMEZ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2"/>
          <p:cNvSpPr txBox="1"/>
          <p:nvPr>
            <p:ph type="ctrTitle"/>
          </p:nvPr>
        </p:nvSpPr>
        <p:spPr>
          <a:xfrm>
            <a:off x="0" y="0"/>
            <a:ext cx="4876800" cy="8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lang="es-419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FUNCIONAMIENTO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9" name="Google Shape;349;p22"/>
          <p:cNvPicPr preferRelativeResize="0"/>
          <p:nvPr/>
        </p:nvPicPr>
        <p:blipFill rotWithShape="1">
          <a:blip r:embed="rId3">
            <a:alphaModFix/>
          </a:blip>
          <a:srcRect b="0" l="31992" r="42201" t="23359"/>
          <a:stretch/>
        </p:blipFill>
        <p:spPr>
          <a:xfrm>
            <a:off x="962125" y="1030450"/>
            <a:ext cx="2058876" cy="343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22"/>
          <p:cNvPicPr preferRelativeResize="0"/>
          <p:nvPr/>
        </p:nvPicPr>
        <p:blipFill rotWithShape="1">
          <a:blip r:embed="rId4">
            <a:alphaModFix/>
          </a:blip>
          <a:srcRect b="6723" l="21776" r="40624" t="35952"/>
          <a:stretch/>
        </p:blipFill>
        <p:spPr>
          <a:xfrm>
            <a:off x="3678550" y="1158925"/>
            <a:ext cx="4344799" cy="372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22"/>
          <p:cNvPicPr preferRelativeResize="0"/>
          <p:nvPr/>
        </p:nvPicPr>
        <p:blipFill rotWithShape="1">
          <a:blip r:embed="rId5">
            <a:alphaModFix/>
          </a:blip>
          <a:srcRect b="74969" l="5712" r="82182" t="17184"/>
          <a:stretch/>
        </p:blipFill>
        <p:spPr>
          <a:xfrm>
            <a:off x="6535840" y="158325"/>
            <a:ext cx="2214662" cy="806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3"/>
          <p:cNvSpPr txBox="1"/>
          <p:nvPr>
            <p:ph type="ctrTitle"/>
          </p:nvPr>
        </p:nvSpPr>
        <p:spPr>
          <a:xfrm>
            <a:off x="0" y="0"/>
            <a:ext cx="4876800" cy="8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lang="es-419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FUNCIONAMIENTO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7" name="Google Shape;357;p23"/>
          <p:cNvPicPr preferRelativeResize="0"/>
          <p:nvPr/>
        </p:nvPicPr>
        <p:blipFill rotWithShape="1">
          <a:blip r:embed="rId3">
            <a:alphaModFix/>
          </a:blip>
          <a:srcRect b="0" l="31992" r="42201" t="23359"/>
          <a:stretch/>
        </p:blipFill>
        <p:spPr>
          <a:xfrm>
            <a:off x="962125" y="1030450"/>
            <a:ext cx="2058876" cy="343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3"/>
          <p:cNvPicPr preferRelativeResize="0"/>
          <p:nvPr/>
        </p:nvPicPr>
        <p:blipFill rotWithShape="1">
          <a:blip r:embed="rId4">
            <a:alphaModFix/>
          </a:blip>
          <a:srcRect b="74969" l="5712" r="82182" t="17184"/>
          <a:stretch/>
        </p:blipFill>
        <p:spPr>
          <a:xfrm>
            <a:off x="6535840" y="158325"/>
            <a:ext cx="2214662" cy="80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23"/>
          <p:cNvPicPr preferRelativeResize="0"/>
          <p:nvPr/>
        </p:nvPicPr>
        <p:blipFill rotWithShape="1">
          <a:blip r:embed="rId5">
            <a:alphaModFix/>
          </a:blip>
          <a:srcRect b="26902" l="29278" r="32658" t="24229"/>
          <a:stretch/>
        </p:blipFill>
        <p:spPr>
          <a:xfrm>
            <a:off x="3431625" y="866975"/>
            <a:ext cx="5427900" cy="4050474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23"/>
          <p:cNvSpPr/>
          <p:nvPr/>
        </p:nvSpPr>
        <p:spPr>
          <a:xfrm>
            <a:off x="3800200" y="1828800"/>
            <a:ext cx="3840000" cy="257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61" name="Google Shape;361;p23"/>
          <p:cNvSpPr/>
          <p:nvPr/>
        </p:nvSpPr>
        <p:spPr>
          <a:xfrm>
            <a:off x="3800200" y="3108000"/>
            <a:ext cx="3840000" cy="257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62" name="Google Shape;362;p23"/>
          <p:cNvSpPr/>
          <p:nvPr/>
        </p:nvSpPr>
        <p:spPr>
          <a:xfrm>
            <a:off x="3952600" y="4382325"/>
            <a:ext cx="3840000" cy="257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4"/>
          <p:cNvSpPr txBox="1"/>
          <p:nvPr>
            <p:ph type="ctrTitle"/>
          </p:nvPr>
        </p:nvSpPr>
        <p:spPr>
          <a:xfrm>
            <a:off x="267750" y="0"/>
            <a:ext cx="4876800" cy="8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lang="es-419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FUNCIONAMIENTO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24"/>
          <p:cNvSpPr/>
          <p:nvPr/>
        </p:nvSpPr>
        <p:spPr>
          <a:xfrm>
            <a:off x="559200" y="693825"/>
            <a:ext cx="7762200" cy="1173000"/>
          </a:xfrm>
          <a:prstGeom prst="bevel">
            <a:avLst>
              <a:gd fmla="val 12500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/>
              <a:t> Implementación de PWM</a:t>
            </a:r>
            <a:endParaRPr sz="3000"/>
          </a:p>
        </p:txBody>
      </p:sp>
      <p:pic>
        <p:nvPicPr>
          <p:cNvPr id="369" name="Google Shape;369;p24"/>
          <p:cNvPicPr preferRelativeResize="0"/>
          <p:nvPr/>
        </p:nvPicPr>
        <p:blipFill rotWithShape="1">
          <a:blip r:embed="rId3">
            <a:alphaModFix/>
          </a:blip>
          <a:srcRect b="3644" l="14214" r="34579" t="36603"/>
          <a:stretch/>
        </p:blipFill>
        <p:spPr>
          <a:xfrm>
            <a:off x="442000" y="555425"/>
            <a:ext cx="8424125" cy="418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5"/>
          <p:cNvSpPr txBox="1"/>
          <p:nvPr/>
        </p:nvSpPr>
        <p:spPr>
          <a:xfrm>
            <a:off x="127200" y="156250"/>
            <a:ext cx="4444800" cy="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b="1" lang="es-419" sz="3600">
                <a:latin typeface="Calibri"/>
                <a:ea typeface="Calibri"/>
                <a:cs typeface="Calibri"/>
                <a:sym typeface="Calibri"/>
              </a:rPr>
              <a:t>FUNCIONAMIENTO</a:t>
            </a:r>
            <a:endParaRPr/>
          </a:p>
        </p:txBody>
      </p:sp>
      <p:pic>
        <p:nvPicPr>
          <p:cNvPr id="375" name="Google Shape;375;p25"/>
          <p:cNvPicPr preferRelativeResize="0"/>
          <p:nvPr/>
        </p:nvPicPr>
        <p:blipFill rotWithShape="1">
          <a:blip r:embed="rId3">
            <a:alphaModFix/>
          </a:blip>
          <a:srcRect b="37834" l="30239" r="7932" t="48154"/>
          <a:stretch/>
        </p:blipFill>
        <p:spPr>
          <a:xfrm>
            <a:off x="270950" y="1359700"/>
            <a:ext cx="8602102" cy="140380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25"/>
          <p:cNvSpPr txBox="1"/>
          <p:nvPr/>
        </p:nvSpPr>
        <p:spPr>
          <a:xfrm>
            <a:off x="387975" y="918000"/>
            <a:ext cx="3080100" cy="5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➢"/>
            </a:pPr>
            <a:r>
              <a:rPr b="1" lang="es-419" sz="1800">
                <a:latin typeface="Calibri"/>
                <a:ea typeface="Calibri"/>
                <a:cs typeface="Calibri"/>
                <a:sym typeface="Calibri"/>
              </a:rPr>
              <a:t>MEDIANTE TECLAS</a:t>
            </a:r>
            <a:endParaRPr sz="1800"/>
          </a:p>
        </p:txBody>
      </p:sp>
      <p:sp>
        <p:nvSpPr>
          <p:cNvPr id="377" name="Google Shape;377;p25"/>
          <p:cNvSpPr txBox="1"/>
          <p:nvPr/>
        </p:nvSpPr>
        <p:spPr>
          <a:xfrm>
            <a:off x="387975" y="2912750"/>
            <a:ext cx="3080100" cy="5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➢"/>
            </a:pPr>
            <a:r>
              <a:rPr b="1" lang="es-419" sz="1800">
                <a:latin typeface="Calibri"/>
                <a:ea typeface="Calibri"/>
                <a:cs typeface="Calibri"/>
                <a:sym typeface="Calibri"/>
              </a:rPr>
              <a:t>MEDIANTE BLUETOOTH</a:t>
            </a:r>
            <a:endParaRPr sz="1800"/>
          </a:p>
        </p:txBody>
      </p:sp>
      <p:pic>
        <p:nvPicPr>
          <p:cNvPr id="378" name="Google Shape;378;p25"/>
          <p:cNvPicPr preferRelativeResize="0"/>
          <p:nvPr/>
        </p:nvPicPr>
        <p:blipFill rotWithShape="1">
          <a:blip r:embed="rId4">
            <a:alphaModFix/>
          </a:blip>
          <a:srcRect b="51204" l="27795" r="31832" t="35739"/>
          <a:stretch/>
        </p:blipFill>
        <p:spPr>
          <a:xfrm>
            <a:off x="270949" y="3498575"/>
            <a:ext cx="8466649" cy="1300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6"/>
          <p:cNvSpPr txBox="1"/>
          <p:nvPr/>
        </p:nvSpPr>
        <p:spPr>
          <a:xfrm>
            <a:off x="0" y="119875"/>
            <a:ext cx="4444800" cy="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b="1" lang="es-419" sz="3600">
                <a:latin typeface="Calibri"/>
                <a:ea typeface="Calibri"/>
                <a:cs typeface="Calibri"/>
                <a:sym typeface="Calibri"/>
              </a:rPr>
              <a:t>FUNCIONAMIENTO</a:t>
            </a:r>
            <a:endParaRPr/>
          </a:p>
        </p:txBody>
      </p:sp>
      <p:pic>
        <p:nvPicPr>
          <p:cNvPr id="384" name="Google Shape;384;p26"/>
          <p:cNvPicPr preferRelativeResize="0"/>
          <p:nvPr/>
        </p:nvPicPr>
        <p:blipFill rotWithShape="1">
          <a:blip r:embed="rId3">
            <a:alphaModFix/>
          </a:blip>
          <a:srcRect b="18097" l="33042" r="8016" t="25277"/>
          <a:stretch/>
        </p:blipFill>
        <p:spPr>
          <a:xfrm>
            <a:off x="0" y="745075"/>
            <a:ext cx="9144001" cy="4398424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26"/>
          <p:cNvSpPr/>
          <p:nvPr/>
        </p:nvSpPr>
        <p:spPr>
          <a:xfrm>
            <a:off x="887650" y="1435950"/>
            <a:ext cx="3840000" cy="257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86" name="Google Shape;386;p26"/>
          <p:cNvSpPr/>
          <p:nvPr/>
        </p:nvSpPr>
        <p:spPr>
          <a:xfrm>
            <a:off x="1229725" y="2815575"/>
            <a:ext cx="3840000" cy="257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87" name="Google Shape;387;p26"/>
          <p:cNvSpPr/>
          <p:nvPr/>
        </p:nvSpPr>
        <p:spPr>
          <a:xfrm>
            <a:off x="1693700" y="3549200"/>
            <a:ext cx="3840000" cy="501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27"/>
          <p:cNvSpPr txBox="1"/>
          <p:nvPr/>
        </p:nvSpPr>
        <p:spPr>
          <a:xfrm>
            <a:off x="127200" y="156250"/>
            <a:ext cx="4444800" cy="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b="1" lang="es-419" sz="3600">
                <a:latin typeface="Calibri"/>
                <a:ea typeface="Calibri"/>
                <a:cs typeface="Calibri"/>
                <a:sym typeface="Calibri"/>
              </a:rPr>
              <a:t>FUNCIONAMIENTO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8"/>
          <p:cNvSpPr/>
          <p:nvPr/>
        </p:nvSpPr>
        <p:spPr>
          <a:xfrm>
            <a:off x="559200" y="693825"/>
            <a:ext cx="7762200" cy="1173000"/>
          </a:xfrm>
          <a:prstGeom prst="bevel">
            <a:avLst>
              <a:gd fmla="val 12500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/>
              <a:t> Implementación de Lectura de Dato</a:t>
            </a:r>
            <a:endParaRPr sz="3000"/>
          </a:p>
        </p:txBody>
      </p:sp>
      <p:sp>
        <p:nvSpPr>
          <p:cNvPr id="398" name="Google Shape;398;p28"/>
          <p:cNvSpPr txBox="1"/>
          <p:nvPr/>
        </p:nvSpPr>
        <p:spPr>
          <a:xfrm>
            <a:off x="416700" y="2292775"/>
            <a:ext cx="8047200" cy="5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Nunito"/>
              <a:buChar char="●"/>
            </a:pPr>
            <a:r>
              <a:rPr lang="es-419" sz="2400">
                <a:latin typeface="Nunito"/>
                <a:ea typeface="Nunito"/>
                <a:cs typeface="Nunito"/>
                <a:sym typeface="Nunito"/>
              </a:rPr>
              <a:t>Que el usuario pueda visualizar el PWM real</a:t>
            </a:r>
            <a:endParaRPr sz="24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99" name="Google Shape;399;p28"/>
          <p:cNvSpPr txBox="1"/>
          <p:nvPr/>
        </p:nvSpPr>
        <p:spPr>
          <a:xfrm>
            <a:off x="0" y="0"/>
            <a:ext cx="4444800" cy="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b="1" lang="es-419" sz="3600">
                <a:latin typeface="Calibri"/>
                <a:ea typeface="Calibri"/>
                <a:cs typeface="Calibri"/>
                <a:sym typeface="Calibri"/>
              </a:rPr>
              <a:t>FUNCIONAMIENTO</a:t>
            </a:r>
            <a:endParaRPr/>
          </a:p>
        </p:txBody>
      </p:sp>
      <p:pic>
        <p:nvPicPr>
          <p:cNvPr id="400" name="Google Shape;400;p28"/>
          <p:cNvPicPr preferRelativeResize="0"/>
          <p:nvPr/>
        </p:nvPicPr>
        <p:blipFill rotWithShape="1">
          <a:blip r:embed="rId3">
            <a:alphaModFix/>
          </a:blip>
          <a:srcRect b="16950" l="0" r="0" t="0"/>
          <a:stretch/>
        </p:blipFill>
        <p:spPr>
          <a:xfrm>
            <a:off x="152400" y="3037975"/>
            <a:ext cx="3473926" cy="1622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9"/>
          <p:cNvSpPr txBox="1"/>
          <p:nvPr/>
        </p:nvSpPr>
        <p:spPr>
          <a:xfrm>
            <a:off x="0" y="0"/>
            <a:ext cx="4444800" cy="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b="1" lang="es-419" sz="3600">
                <a:latin typeface="Calibri"/>
                <a:ea typeface="Calibri"/>
                <a:cs typeface="Calibri"/>
                <a:sym typeface="Calibri"/>
              </a:rPr>
              <a:t>FUNCIONAMIENTO</a:t>
            </a:r>
            <a:endParaRPr/>
          </a:p>
        </p:txBody>
      </p:sp>
      <p:pic>
        <p:nvPicPr>
          <p:cNvPr id="406" name="Google Shape;406;p29"/>
          <p:cNvPicPr preferRelativeResize="0"/>
          <p:nvPr/>
        </p:nvPicPr>
        <p:blipFill rotWithShape="1">
          <a:blip r:embed="rId3">
            <a:alphaModFix/>
          </a:blip>
          <a:srcRect b="36462" l="28902" r="25422" t="23211"/>
          <a:stretch/>
        </p:blipFill>
        <p:spPr>
          <a:xfrm>
            <a:off x="203225" y="1080525"/>
            <a:ext cx="6008249" cy="2982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1474" y="1538625"/>
            <a:ext cx="2627726" cy="206624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8" name="Google Shape;408;p29"/>
          <p:cNvCxnSpPr/>
          <p:nvPr/>
        </p:nvCxnSpPr>
        <p:spPr>
          <a:xfrm>
            <a:off x="6299200" y="745075"/>
            <a:ext cx="2289300" cy="3535800"/>
          </a:xfrm>
          <a:prstGeom prst="straightConnector1">
            <a:avLst/>
          </a:prstGeom>
          <a:noFill/>
          <a:ln cap="flat" cmpd="sng" w="1143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9" name="Google Shape;409;p29"/>
          <p:cNvCxnSpPr/>
          <p:nvPr/>
        </p:nvCxnSpPr>
        <p:spPr>
          <a:xfrm flipH="1">
            <a:off x="6573300" y="596050"/>
            <a:ext cx="2137200" cy="3684900"/>
          </a:xfrm>
          <a:prstGeom prst="straightConnector1">
            <a:avLst/>
          </a:prstGeom>
          <a:noFill/>
          <a:ln cap="flat" cmpd="sng" w="1143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0"/>
          <p:cNvSpPr txBox="1"/>
          <p:nvPr/>
        </p:nvSpPr>
        <p:spPr>
          <a:xfrm>
            <a:off x="0" y="0"/>
            <a:ext cx="4444800" cy="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b="1" lang="es-419" sz="3600">
                <a:latin typeface="Calibri"/>
                <a:ea typeface="Calibri"/>
                <a:cs typeface="Calibri"/>
                <a:sym typeface="Calibri"/>
              </a:rPr>
              <a:t>FUNCIONAMIENTO</a:t>
            </a:r>
            <a:endParaRPr/>
          </a:p>
        </p:txBody>
      </p:sp>
      <p:pic>
        <p:nvPicPr>
          <p:cNvPr id="415" name="Google Shape;415;p30"/>
          <p:cNvPicPr preferRelativeResize="0"/>
          <p:nvPr/>
        </p:nvPicPr>
        <p:blipFill rotWithShape="1">
          <a:blip r:embed="rId3">
            <a:alphaModFix/>
          </a:blip>
          <a:srcRect b="5630" l="50194" r="6683" t="9695"/>
          <a:stretch/>
        </p:blipFill>
        <p:spPr>
          <a:xfrm rot="5400000">
            <a:off x="712800" y="672151"/>
            <a:ext cx="2221651" cy="3261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1625" y="645750"/>
            <a:ext cx="5152099" cy="3851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1"/>
          <p:cNvSpPr txBox="1"/>
          <p:nvPr/>
        </p:nvSpPr>
        <p:spPr>
          <a:xfrm>
            <a:off x="0" y="0"/>
            <a:ext cx="4444800" cy="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b="1" lang="es-419" sz="3600">
                <a:latin typeface="Calibri"/>
                <a:ea typeface="Calibri"/>
                <a:cs typeface="Calibri"/>
                <a:sym typeface="Calibri"/>
              </a:rPr>
              <a:t>FUNCIONAMIENTO</a:t>
            </a:r>
            <a:endParaRPr/>
          </a:p>
        </p:txBody>
      </p:sp>
      <p:pic>
        <p:nvPicPr>
          <p:cNvPr id="422" name="Google Shape;422;p31"/>
          <p:cNvPicPr preferRelativeResize="0"/>
          <p:nvPr/>
        </p:nvPicPr>
        <p:blipFill rotWithShape="1">
          <a:blip r:embed="rId3">
            <a:alphaModFix/>
          </a:blip>
          <a:srcRect b="0" l="47923" r="11321" t="24823"/>
          <a:stretch/>
        </p:blipFill>
        <p:spPr>
          <a:xfrm rot="5400000">
            <a:off x="676674" y="744376"/>
            <a:ext cx="2790602" cy="3848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3" name="Google Shape;423;p31"/>
          <p:cNvPicPr preferRelativeResize="0"/>
          <p:nvPr/>
        </p:nvPicPr>
        <p:blipFill rotWithShape="1">
          <a:blip r:embed="rId4">
            <a:alphaModFix/>
          </a:blip>
          <a:srcRect b="-6951" l="14478" r="0" t="0"/>
          <a:stretch/>
        </p:blipFill>
        <p:spPr>
          <a:xfrm>
            <a:off x="4660050" y="380500"/>
            <a:ext cx="4141901" cy="2423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31"/>
          <p:cNvPicPr preferRelativeResize="0"/>
          <p:nvPr/>
        </p:nvPicPr>
        <p:blipFill rotWithShape="1">
          <a:blip r:embed="rId5">
            <a:alphaModFix/>
          </a:blip>
          <a:srcRect b="13637" l="10216" r="7261" t="28107"/>
          <a:stretch/>
        </p:blipFill>
        <p:spPr>
          <a:xfrm>
            <a:off x="4821275" y="2750777"/>
            <a:ext cx="3848598" cy="2031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4"/>
          <p:cNvSpPr txBox="1"/>
          <p:nvPr>
            <p:ph type="ctrTitle"/>
          </p:nvPr>
        </p:nvSpPr>
        <p:spPr>
          <a:xfrm>
            <a:off x="64225" y="651238"/>
            <a:ext cx="4146600" cy="10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s-419" sz="3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MOTIVACION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1275" y="0"/>
            <a:ext cx="5502725" cy="333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14"/>
          <p:cNvPicPr preferRelativeResize="0"/>
          <p:nvPr/>
        </p:nvPicPr>
        <p:blipFill rotWithShape="1">
          <a:blip r:embed="rId4">
            <a:alphaModFix/>
          </a:blip>
          <a:srcRect b="40062" l="0" r="0" t="0"/>
          <a:stretch/>
        </p:blipFill>
        <p:spPr>
          <a:xfrm>
            <a:off x="0" y="0"/>
            <a:ext cx="5401125" cy="208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65575" y="1840400"/>
            <a:ext cx="6078416" cy="324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2183350"/>
            <a:ext cx="5217275" cy="296015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14"/>
          <p:cNvSpPr txBox="1"/>
          <p:nvPr>
            <p:ph type="ctrTitle"/>
          </p:nvPr>
        </p:nvSpPr>
        <p:spPr>
          <a:xfrm>
            <a:off x="-178400" y="4500013"/>
            <a:ext cx="4876800" cy="8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s-419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Nuevas Tecnologías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3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2"/>
          <p:cNvSpPr txBox="1"/>
          <p:nvPr/>
        </p:nvSpPr>
        <p:spPr>
          <a:xfrm>
            <a:off x="0" y="0"/>
            <a:ext cx="4444800" cy="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b="1" lang="es-419" sz="3600">
                <a:latin typeface="Calibri"/>
                <a:ea typeface="Calibri"/>
                <a:cs typeface="Calibri"/>
                <a:sym typeface="Calibri"/>
              </a:rPr>
              <a:t>FUNCIONAMIENTO</a:t>
            </a:r>
            <a:endParaRPr/>
          </a:p>
        </p:txBody>
      </p:sp>
      <p:pic>
        <p:nvPicPr>
          <p:cNvPr id="430" name="Google Shape;430;p32"/>
          <p:cNvPicPr preferRelativeResize="0"/>
          <p:nvPr/>
        </p:nvPicPr>
        <p:blipFill rotWithShape="1">
          <a:blip r:embed="rId3">
            <a:alphaModFix/>
          </a:blip>
          <a:srcRect b="21120" l="0" r="0" t="35484"/>
          <a:stretch/>
        </p:blipFill>
        <p:spPr>
          <a:xfrm>
            <a:off x="181000" y="1325375"/>
            <a:ext cx="3617675" cy="209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3500" y="583700"/>
            <a:ext cx="4945699" cy="36976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3"/>
          <p:cNvSpPr txBox="1"/>
          <p:nvPr/>
        </p:nvSpPr>
        <p:spPr>
          <a:xfrm>
            <a:off x="0" y="0"/>
            <a:ext cx="4444800" cy="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b="1" lang="es-419" sz="3600">
                <a:latin typeface="Calibri"/>
                <a:ea typeface="Calibri"/>
                <a:cs typeface="Calibri"/>
                <a:sym typeface="Calibri"/>
              </a:rPr>
              <a:t>FUNCIONAMIENTO</a:t>
            </a:r>
            <a:endParaRPr/>
          </a:p>
        </p:txBody>
      </p:sp>
      <p:pic>
        <p:nvPicPr>
          <p:cNvPr id="437" name="Google Shape;437;p33"/>
          <p:cNvPicPr preferRelativeResize="0"/>
          <p:nvPr/>
        </p:nvPicPr>
        <p:blipFill rotWithShape="1">
          <a:blip r:embed="rId3">
            <a:alphaModFix/>
          </a:blip>
          <a:srcRect b="42371" l="31619" r="19456" t="24243"/>
          <a:stretch/>
        </p:blipFill>
        <p:spPr>
          <a:xfrm>
            <a:off x="108375" y="704425"/>
            <a:ext cx="5635399" cy="3549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1225" y="98200"/>
            <a:ext cx="2721769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4"/>
          <p:cNvSpPr txBox="1"/>
          <p:nvPr/>
        </p:nvSpPr>
        <p:spPr>
          <a:xfrm>
            <a:off x="0" y="0"/>
            <a:ext cx="4444800" cy="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b="1" lang="es-419" sz="3600">
                <a:latin typeface="Calibri"/>
                <a:ea typeface="Calibri"/>
                <a:cs typeface="Calibri"/>
                <a:sym typeface="Calibri"/>
              </a:rPr>
              <a:t>FUNCIONAMIENTO</a:t>
            </a:r>
            <a:endParaRPr/>
          </a:p>
        </p:txBody>
      </p:sp>
      <p:pic>
        <p:nvPicPr>
          <p:cNvPr id="444" name="Google Shape;444;p34"/>
          <p:cNvPicPr preferRelativeResize="0"/>
          <p:nvPr/>
        </p:nvPicPr>
        <p:blipFill rotWithShape="1">
          <a:blip r:embed="rId3">
            <a:alphaModFix/>
          </a:blip>
          <a:srcRect b="12813" l="5685" r="72565" t="37194"/>
          <a:stretch/>
        </p:blipFill>
        <p:spPr>
          <a:xfrm>
            <a:off x="1896525" y="741875"/>
            <a:ext cx="3115726" cy="4026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5"/>
          <p:cNvSpPr txBox="1"/>
          <p:nvPr/>
        </p:nvSpPr>
        <p:spPr>
          <a:xfrm>
            <a:off x="127200" y="156250"/>
            <a:ext cx="4444800" cy="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b="1" lang="es-419" sz="3600">
                <a:latin typeface="Calibri"/>
                <a:ea typeface="Calibri"/>
                <a:cs typeface="Calibri"/>
                <a:sym typeface="Calibri"/>
              </a:rPr>
              <a:t>DEMOSTRACION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6"/>
          <p:cNvSpPr/>
          <p:nvPr/>
        </p:nvSpPr>
        <p:spPr>
          <a:xfrm>
            <a:off x="2438400" y="677325"/>
            <a:ext cx="4131600" cy="2140500"/>
          </a:xfrm>
          <a:prstGeom prst="bevel">
            <a:avLst>
              <a:gd fmla="val 12500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/>
              <a:t>FIN</a:t>
            </a:r>
            <a:endParaRPr sz="3000"/>
          </a:p>
        </p:txBody>
      </p:sp>
      <p:sp>
        <p:nvSpPr>
          <p:cNvPr id="455" name="Google Shape;455;p36"/>
          <p:cNvSpPr/>
          <p:nvPr/>
        </p:nvSpPr>
        <p:spPr>
          <a:xfrm>
            <a:off x="1178550" y="1579250"/>
            <a:ext cx="6393900" cy="1875300"/>
          </a:xfrm>
          <a:prstGeom prst="bevel">
            <a:avLst>
              <a:gd fmla="val 12500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600"/>
              <a:t>            PREGUNTAS</a:t>
            </a:r>
            <a:endParaRPr sz="3600"/>
          </a:p>
        </p:txBody>
      </p:sp>
      <p:sp>
        <p:nvSpPr>
          <p:cNvPr id="456" name="Google Shape;456;p36"/>
          <p:cNvSpPr/>
          <p:nvPr/>
        </p:nvSpPr>
        <p:spPr>
          <a:xfrm>
            <a:off x="2981850" y="3092100"/>
            <a:ext cx="3044700" cy="1875300"/>
          </a:xfrm>
          <a:prstGeom prst="bevel">
            <a:avLst>
              <a:gd fmla="val 12500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600"/>
              <a:t>GRACIAS</a:t>
            </a:r>
            <a:endParaRPr sz="3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 txBox="1"/>
          <p:nvPr>
            <p:ph type="ctrTitle"/>
          </p:nvPr>
        </p:nvSpPr>
        <p:spPr>
          <a:xfrm>
            <a:off x="1964250" y="1067700"/>
            <a:ext cx="5215500" cy="300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lang="es-419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Aplicación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lang="es-419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Funcionamiento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lang="es-419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Conclusiones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6"/>
          <p:cNvSpPr txBox="1"/>
          <p:nvPr/>
        </p:nvSpPr>
        <p:spPr>
          <a:xfrm>
            <a:off x="6548350" y="84600"/>
            <a:ext cx="1030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400">
                <a:latin typeface="Nunito"/>
                <a:ea typeface="Nunito"/>
                <a:cs typeface="Nunito"/>
                <a:sym typeface="Nunito"/>
              </a:rPr>
              <a:t>PWM</a:t>
            </a:r>
            <a:endParaRPr b="1" sz="24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00" name="Google Shape;300;p16"/>
          <p:cNvSpPr txBox="1"/>
          <p:nvPr/>
        </p:nvSpPr>
        <p:spPr>
          <a:xfrm>
            <a:off x="360725" y="937550"/>
            <a:ext cx="32463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400">
                <a:latin typeface="Nunito"/>
                <a:ea typeface="Nunito"/>
                <a:cs typeface="Nunito"/>
                <a:sym typeface="Nunito"/>
              </a:rPr>
              <a:t>Control de velocidad</a:t>
            </a:r>
            <a:endParaRPr b="1" sz="24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01" name="Google Shape;301;p16"/>
          <p:cNvSpPr txBox="1"/>
          <p:nvPr>
            <p:ph type="ctrTitle"/>
          </p:nvPr>
        </p:nvSpPr>
        <p:spPr>
          <a:xfrm>
            <a:off x="0" y="0"/>
            <a:ext cx="4876800" cy="55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lang="es-419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Aplicación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2" name="Google Shape;30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725" y="1571425"/>
            <a:ext cx="4354935" cy="2449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4835" y="1264200"/>
            <a:ext cx="2261742" cy="1734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4" name="Google Shape;304;p16"/>
          <p:cNvCxnSpPr>
            <a:stCxn id="299" idx="2"/>
          </p:cNvCxnSpPr>
          <p:nvPr/>
        </p:nvCxnSpPr>
        <p:spPr>
          <a:xfrm flipH="1">
            <a:off x="7057750" y="575100"/>
            <a:ext cx="5700" cy="689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5" name="Google Shape;305;p16"/>
          <p:cNvCxnSpPr/>
          <p:nvPr/>
        </p:nvCxnSpPr>
        <p:spPr>
          <a:xfrm flipH="1">
            <a:off x="6696750" y="2998500"/>
            <a:ext cx="5700" cy="689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6" name="Google Shape;306;p16"/>
          <p:cNvSpPr txBox="1"/>
          <p:nvPr/>
        </p:nvSpPr>
        <p:spPr>
          <a:xfrm>
            <a:off x="6548350" y="3622500"/>
            <a:ext cx="13449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400">
                <a:latin typeface="Nunito"/>
                <a:ea typeface="Nunito"/>
                <a:cs typeface="Nunito"/>
                <a:sym typeface="Nunito"/>
              </a:rPr>
              <a:t>DRIVER</a:t>
            </a:r>
            <a:endParaRPr b="1" sz="2400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07" name="Google Shape;307;p16"/>
          <p:cNvCxnSpPr/>
          <p:nvPr/>
        </p:nvCxnSpPr>
        <p:spPr>
          <a:xfrm flipH="1">
            <a:off x="7643700" y="2998500"/>
            <a:ext cx="5700" cy="689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8" name="Google Shape;308;p16"/>
          <p:cNvSpPr txBox="1"/>
          <p:nvPr/>
        </p:nvSpPr>
        <p:spPr>
          <a:xfrm>
            <a:off x="6548350" y="4262300"/>
            <a:ext cx="13449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400">
                <a:latin typeface="Nunito"/>
                <a:ea typeface="Nunito"/>
                <a:cs typeface="Nunito"/>
                <a:sym typeface="Nunito"/>
              </a:rPr>
              <a:t>MOTOR</a:t>
            </a:r>
            <a:endParaRPr b="1" sz="24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17"/>
          <p:cNvPicPr preferRelativeResize="0"/>
          <p:nvPr/>
        </p:nvPicPr>
        <p:blipFill rotWithShape="1">
          <a:blip r:embed="rId3">
            <a:alphaModFix/>
          </a:blip>
          <a:srcRect b="4924" l="47253" r="20973" t="35605"/>
          <a:stretch/>
        </p:blipFill>
        <p:spPr>
          <a:xfrm>
            <a:off x="2500125" y="296950"/>
            <a:ext cx="4323175" cy="4549599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17"/>
          <p:cNvSpPr txBox="1"/>
          <p:nvPr>
            <p:ph type="ctrTitle"/>
          </p:nvPr>
        </p:nvSpPr>
        <p:spPr>
          <a:xfrm>
            <a:off x="0" y="0"/>
            <a:ext cx="4876800" cy="55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lang="es-419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Aplicación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18"/>
          <p:cNvPicPr preferRelativeResize="0"/>
          <p:nvPr/>
        </p:nvPicPr>
        <p:blipFill rotWithShape="1">
          <a:blip r:embed="rId3">
            <a:alphaModFix/>
          </a:blip>
          <a:srcRect b="6154" l="19432" r="31459" t="36751"/>
          <a:stretch/>
        </p:blipFill>
        <p:spPr>
          <a:xfrm>
            <a:off x="1126100" y="911500"/>
            <a:ext cx="6891801" cy="4126825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18"/>
          <p:cNvSpPr txBox="1"/>
          <p:nvPr>
            <p:ph type="ctrTitle"/>
          </p:nvPr>
        </p:nvSpPr>
        <p:spPr>
          <a:xfrm>
            <a:off x="0" y="0"/>
            <a:ext cx="4876800" cy="8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lang="es-419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FUNCIONAMIENTO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1" name="Google Shape;321;p18"/>
          <p:cNvPicPr preferRelativeResize="0"/>
          <p:nvPr/>
        </p:nvPicPr>
        <p:blipFill rotWithShape="1">
          <a:blip r:embed="rId4">
            <a:alphaModFix/>
          </a:blip>
          <a:srcRect b="0" l="31992" r="42201" t="23359"/>
          <a:stretch/>
        </p:blipFill>
        <p:spPr>
          <a:xfrm>
            <a:off x="1914176" y="911500"/>
            <a:ext cx="1406751" cy="2348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20778" y="4260100"/>
            <a:ext cx="926325" cy="6849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3" name="Google Shape;323;p18"/>
          <p:cNvCxnSpPr>
            <a:endCxn id="322" idx="3"/>
          </p:cNvCxnSpPr>
          <p:nvPr/>
        </p:nvCxnSpPr>
        <p:spPr>
          <a:xfrm flipH="1">
            <a:off x="4447103" y="4336183"/>
            <a:ext cx="813600" cy="26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9"/>
          <p:cNvSpPr/>
          <p:nvPr/>
        </p:nvSpPr>
        <p:spPr>
          <a:xfrm>
            <a:off x="559200" y="693825"/>
            <a:ext cx="7762200" cy="1173000"/>
          </a:xfrm>
          <a:prstGeom prst="bevel">
            <a:avLst>
              <a:gd fmla="val 12500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/>
              <a:t> Objetivo del Programa</a:t>
            </a:r>
            <a:endParaRPr sz="3000"/>
          </a:p>
        </p:txBody>
      </p:sp>
      <p:sp>
        <p:nvSpPr>
          <p:cNvPr id="329" name="Google Shape;329;p19"/>
          <p:cNvSpPr txBox="1"/>
          <p:nvPr/>
        </p:nvSpPr>
        <p:spPr>
          <a:xfrm>
            <a:off x="416700" y="2292775"/>
            <a:ext cx="8047200" cy="18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Nunito"/>
              <a:buChar char="●"/>
            </a:pPr>
            <a:r>
              <a:rPr lang="es-419" sz="2400">
                <a:latin typeface="Nunito"/>
                <a:ea typeface="Nunito"/>
                <a:cs typeface="Nunito"/>
                <a:sym typeface="Nunito"/>
              </a:rPr>
              <a:t>ADMINISTRAR LAS TAREAS DE BT Y PULSOS</a:t>
            </a:r>
            <a:endParaRPr sz="2400">
              <a:latin typeface="Nunito"/>
              <a:ea typeface="Nunito"/>
              <a:cs typeface="Nunito"/>
              <a:sym typeface="Nuni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Nunito"/>
              <a:buChar char="●"/>
            </a:pPr>
            <a:r>
              <a:rPr lang="es-419" sz="2400">
                <a:latin typeface="Nunito"/>
                <a:ea typeface="Nunito"/>
                <a:cs typeface="Nunito"/>
                <a:sym typeface="Nunito"/>
              </a:rPr>
              <a:t>Enlazar el BT mantener la conexión</a:t>
            </a:r>
            <a:endParaRPr sz="2400">
              <a:latin typeface="Nunito"/>
              <a:ea typeface="Nunito"/>
              <a:cs typeface="Nunito"/>
              <a:sym typeface="Nuni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Nunito"/>
              <a:buChar char="●"/>
            </a:pPr>
            <a:r>
              <a:rPr lang="es-419" sz="2400">
                <a:latin typeface="Nunito"/>
                <a:ea typeface="Nunito"/>
                <a:cs typeface="Nunito"/>
                <a:sym typeface="Nunito"/>
              </a:rPr>
              <a:t>Recibir los datos de la APP de control</a:t>
            </a:r>
            <a:endParaRPr sz="2400">
              <a:latin typeface="Nunito"/>
              <a:ea typeface="Nunito"/>
              <a:cs typeface="Nunito"/>
              <a:sym typeface="Nuni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Nunito"/>
              <a:buChar char="●"/>
            </a:pPr>
            <a:r>
              <a:rPr lang="es-419" sz="2400">
                <a:latin typeface="Nunito"/>
                <a:ea typeface="Nunito"/>
                <a:cs typeface="Nunito"/>
                <a:sym typeface="Nunito"/>
              </a:rPr>
              <a:t>HABILITAR PWM (Encendido/Apagado)</a:t>
            </a:r>
            <a:endParaRPr sz="2400">
              <a:latin typeface="Nunito"/>
              <a:ea typeface="Nunito"/>
              <a:cs typeface="Nunito"/>
              <a:sym typeface="Nuni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Nunito"/>
              <a:buChar char="●"/>
            </a:pPr>
            <a:r>
              <a:rPr lang="es-419" sz="2400">
                <a:latin typeface="Nunito"/>
                <a:ea typeface="Nunito"/>
                <a:cs typeface="Nunito"/>
                <a:sym typeface="Nunito"/>
              </a:rPr>
              <a:t>Variar PWM</a:t>
            </a:r>
            <a:endParaRPr sz="2400">
              <a:latin typeface="Nunito"/>
              <a:ea typeface="Nunito"/>
              <a:cs typeface="Nunito"/>
              <a:sym typeface="Nuni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Nunito"/>
              <a:buChar char="●"/>
            </a:pPr>
            <a:r>
              <a:rPr lang="es-419" sz="2400">
                <a:latin typeface="Nunito"/>
                <a:ea typeface="Nunito"/>
                <a:cs typeface="Nunito"/>
                <a:sym typeface="Nunito"/>
              </a:rPr>
              <a:t>Guardar/ Ver los datos de velocidades</a:t>
            </a:r>
            <a:endParaRPr sz="24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0" name="Google Shape;330;p19"/>
          <p:cNvSpPr txBox="1"/>
          <p:nvPr/>
        </p:nvSpPr>
        <p:spPr>
          <a:xfrm>
            <a:off x="0" y="0"/>
            <a:ext cx="4444800" cy="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b="1" lang="es-419" sz="3600">
                <a:latin typeface="Calibri"/>
                <a:ea typeface="Calibri"/>
                <a:cs typeface="Calibri"/>
                <a:sym typeface="Calibri"/>
              </a:rPr>
              <a:t>FUNCIONAMIENTO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0"/>
          <p:cNvSpPr txBox="1"/>
          <p:nvPr/>
        </p:nvSpPr>
        <p:spPr>
          <a:xfrm>
            <a:off x="0" y="0"/>
            <a:ext cx="4444800" cy="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b="1" lang="es-419" sz="3600">
                <a:latin typeface="Calibri"/>
                <a:ea typeface="Calibri"/>
                <a:cs typeface="Calibri"/>
                <a:sym typeface="Calibri"/>
              </a:rPr>
              <a:t>FUNCIONAMIENTO</a:t>
            </a:r>
            <a:endParaRPr/>
          </a:p>
        </p:txBody>
      </p:sp>
      <p:sp>
        <p:nvSpPr>
          <p:cNvPr id="336" name="Google Shape;336;p20"/>
          <p:cNvSpPr txBox="1"/>
          <p:nvPr/>
        </p:nvSpPr>
        <p:spPr>
          <a:xfrm>
            <a:off x="294675" y="1034925"/>
            <a:ext cx="5050500" cy="26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800"/>
              <a:t> TAREAS: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es-419" sz="1800"/>
              <a:t>ReceiveBT</a:t>
            </a:r>
            <a:endParaRPr b="1"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es-419" sz="1800"/>
              <a:t>pwmMotor</a:t>
            </a:r>
            <a:endParaRPr b="1"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es-419" sz="1800"/>
              <a:t>disk</a:t>
            </a:r>
            <a:endParaRPr b="1"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es-419" sz="1800"/>
              <a:t>saveInSd -------&gt; ver valor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800"/>
              <a:t>VARIABLE GLOBAL = CONTROL</a:t>
            </a:r>
            <a:endParaRPr b="1"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1"/>
          <p:cNvSpPr/>
          <p:nvPr/>
        </p:nvSpPr>
        <p:spPr>
          <a:xfrm>
            <a:off x="559200" y="693825"/>
            <a:ext cx="7762200" cy="1173000"/>
          </a:xfrm>
          <a:prstGeom prst="bevel">
            <a:avLst>
              <a:gd fmla="val 12500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/>
              <a:t> Implementación de BLUETOOTH</a:t>
            </a:r>
            <a:endParaRPr sz="3000"/>
          </a:p>
        </p:txBody>
      </p:sp>
      <p:sp>
        <p:nvSpPr>
          <p:cNvPr id="342" name="Google Shape;342;p21"/>
          <p:cNvSpPr txBox="1"/>
          <p:nvPr/>
        </p:nvSpPr>
        <p:spPr>
          <a:xfrm>
            <a:off x="416700" y="2292775"/>
            <a:ext cx="8047200" cy="18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Nunito"/>
              <a:buChar char="●"/>
            </a:pPr>
            <a:r>
              <a:rPr lang="es-419" sz="2400">
                <a:latin typeface="Nunito"/>
                <a:ea typeface="Nunito"/>
                <a:cs typeface="Nunito"/>
                <a:sym typeface="Nunito"/>
              </a:rPr>
              <a:t>Selección del dispositivo a enlazar</a:t>
            </a:r>
            <a:endParaRPr sz="2400">
              <a:latin typeface="Nunito"/>
              <a:ea typeface="Nunito"/>
              <a:cs typeface="Nunito"/>
              <a:sym typeface="Nuni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Nunito"/>
              <a:buChar char="●"/>
            </a:pPr>
            <a:r>
              <a:rPr lang="es-419" sz="2400">
                <a:latin typeface="Nunito"/>
                <a:ea typeface="Nunito"/>
                <a:cs typeface="Nunito"/>
                <a:sym typeface="Nunito"/>
              </a:rPr>
              <a:t>Recepción de los datos </a:t>
            </a:r>
            <a:endParaRPr sz="2400">
              <a:latin typeface="Nunito"/>
              <a:ea typeface="Nunito"/>
              <a:cs typeface="Nunito"/>
              <a:sym typeface="Nuni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Nunito"/>
              <a:buChar char="●"/>
            </a:pPr>
            <a:r>
              <a:rPr lang="es-419" sz="2400">
                <a:latin typeface="Nunito"/>
                <a:ea typeface="Nunito"/>
                <a:cs typeface="Nunito"/>
                <a:sym typeface="Nunito"/>
              </a:rPr>
              <a:t>HABILITACION/DESHABILITACION</a:t>
            </a:r>
            <a:endParaRPr sz="2400">
              <a:latin typeface="Nunito"/>
              <a:ea typeface="Nunito"/>
              <a:cs typeface="Nunito"/>
              <a:sym typeface="Nuni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Nunito"/>
              <a:buChar char="●"/>
            </a:pPr>
            <a:r>
              <a:rPr lang="es-419" sz="2400">
                <a:latin typeface="Nunito"/>
                <a:ea typeface="Nunito"/>
                <a:cs typeface="Nunito"/>
                <a:sym typeface="Nunito"/>
              </a:rPr>
              <a:t>FRENO</a:t>
            </a:r>
            <a:endParaRPr sz="2400">
              <a:latin typeface="Nunito"/>
              <a:ea typeface="Nunito"/>
              <a:cs typeface="Nunito"/>
              <a:sym typeface="Nuni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Nunito"/>
              <a:buChar char="●"/>
            </a:pPr>
            <a:r>
              <a:rPr lang="es-419" sz="2400">
                <a:latin typeface="Nunito"/>
                <a:ea typeface="Nunito"/>
                <a:cs typeface="Nunito"/>
                <a:sym typeface="Nunito"/>
              </a:rPr>
              <a:t>AUMENTO / DISMINUCION DE PWM</a:t>
            </a:r>
            <a:endParaRPr sz="24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43" name="Google Shape;343;p21"/>
          <p:cNvSpPr txBox="1"/>
          <p:nvPr/>
        </p:nvSpPr>
        <p:spPr>
          <a:xfrm>
            <a:off x="0" y="0"/>
            <a:ext cx="4444800" cy="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Char char="➢"/>
            </a:pPr>
            <a:r>
              <a:rPr b="1" lang="es-419" sz="3600">
                <a:latin typeface="Calibri"/>
                <a:ea typeface="Calibri"/>
                <a:cs typeface="Calibri"/>
                <a:sym typeface="Calibri"/>
              </a:rPr>
              <a:t>FUNCIONAMIENTO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